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34" r:id="rId2"/>
    <p:sldId id="369" r:id="rId3"/>
    <p:sldId id="370" r:id="rId4"/>
    <p:sldId id="371" r:id="rId5"/>
    <p:sldId id="372" r:id="rId6"/>
    <p:sldId id="373" r:id="rId7"/>
    <p:sldId id="376" r:id="rId8"/>
    <p:sldId id="377" r:id="rId9"/>
    <p:sldId id="378" r:id="rId10"/>
    <p:sldId id="379" r:id="rId11"/>
    <p:sldId id="374" r:id="rId12"/>
    <p:sldId id="380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38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AA2"/>
    <a:srgbClr val="1D1496"/>
    <a:srgbClr val="FE230C"/>
    <a:srgbClr val="0033CC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3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094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spcBef>
                <a:spcPts val="600"/>
              </a:spcBef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第十八节   物质滥用</a:t>
            </a:r>
            <a:endParaRPr lang="en-US" altLang="zh-CN" dirty="0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物质滥用的临床表现</a:t>
            </a:r>
          </a:p>
          <a:p>
            <a:pPr lvl="2"/>
            <a:r>
              <a:rPr dirty="0" smtClean="0"/>
              <a:t>阿片类药物滥用</a:t>
            </a:r>
            <a:endParaRPr lang="en-US" dirty="0" smtClean="0"/>
          </a:p>
          <a:p>
            <a:pPr lvl="3"/>
            <a:r>
              <a:rPr lang="zh-CN" altLang="en-US" dirty="0" smtClean="0"/>
              <a:t>阿片类药物的戒断反应</a:t>
            </a:r>
            <a:endParaRPr lang="en-US" altLang="zh-CN" dirty="0" smtClean="0"/>
          </a:p>
          <a:p>
            <a:pPr lvl="4"/>
            <a:r>
              <a:rPr dirty="0"/>
              <a:t>类似感冒的卡他症状</a:t>
            </a:r>
            <a:endParaRPr lang="en-US" altLang="zh-CN" dirty="0"/>
          </a:p>
          <a:p>
            <a:pPr lvl="4"/>
            <a:r>
              <a:rPr dirty="0" smtClean="0"/>
              <a:t>全身骨骼和肌肉酸痛</a:t>
            </a:r>
            <a:r>
              <a:rPr dirty="0"/>
              <a:t>，有蚁走感和叮咬感，</a:t>
            </a:r>
            <a:r>
              <a:rPr dirty="0" smtClean="0"/>
              <a:t>并有钻到骨头里的感觉</a:t>
            </a:r>
            <a:endParaRPr lang="en-US" dirty="0" smtClean="0"/>
          </a:p>
          <a:p>
            <a:pPr lvl="4"/>
            <a:r>
              <a:rPr dirty="0" smtClean="0"/>
              <a:t>在身上乱抓，或用头撞墙，有强烈的心理渴求</a:t>
            </a:r>
            <a:endParaRPr lang="en-US" altLang="zh-CN" dirty="0"/>
          </a:p>
          <a:p>
            <a:pPr lvl="4"/>
            <a:r>
              <a:rPr dirty="0" smtClean="0"/>
              <a:t>身体极度虚弱</a:t>
            </a:r>
            <a:endParaRPr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物质滥用的临床表现</a:t>
            </a:r>
          </a:p>
          <a:p>
            <a:pPr lvl="2"/>
            <a:r>
              <a:rPr lang="zh-CN" altLang="en-US" dirty="0" smtClean="0"/>
              <a:t>镇静催眠类和抗焦虑类药物滥用</a:t>
            </a:r>
            <a:endParaRPr lang="en-US" altLang="zh-CN" dirty="0" smtClean="0"/>
          </a:p>
          <a:p>
            <a:pPr lvl="3"/>
            <a:r>
              <a:rPr lang="zh-CN" altLang="en-US" sz="2400" dirty="0" smtClean="0"/>
              <a:t>药物举例：</a:t>
            </a:r>
            <a:endParaRPr lang="en-US" altLang="zh-CN" sz="2400" dirty="0" smtClean="0"/>
          </a:p>
          <a:p>
            <a:pPr lvl="4"/>
            <a:r>
              <a:rPr dirty="0" smtClean="0"/>
              <a:t>镇静催眠类药物：苯巴比妥、司可巴比妥等</a:t>
            </a:r>
            <a:endParaRPr lang="en-US" altLang="zh-CN" dirty="0" smtClean="0"/>
          </a:p>
          <a:p>
            <a:pPr lvl="4"/>
            <a:r>
              <a:rPr dirty="0" smtClean="0"/>
              <a:t>苯二氮䓬类抗焦虑药物：阿普唑仑、三唑仑等</a:t>
            </a:r>
            <a:endParaRPr lang="en-US" altLang="zh-CN" dirty="0" smtClean="0"/>
          </a:p>
          <a:p>
            <a:pPr lvl="3"/>
            <a:r>
              <a:rPr lang="zh-CN" altLang="en-US" sz="2400" dirty="0" smtClean="0"/>
              <a:t>急性中毒症状：</a:t>
            </a:r>
            <a:endParaRPr lang="en-US" altLang="zh-CN" sz="2400" dirty="0" smtClean="0"/>
          </a:p>
          <a:p>
            <a:pPr lvl="4"/>
            <a:r>
              <a:rPr dirty="0" smtClean="0"/>
              <a:t>嗜睡、醉酒状、运动失调、言语不清、判断失误、眼球震颤、定向障碍，甚至昏迷。</a:t>
            </a:r>
            <a:endParaRPr lang="en-US" altLang="zh-CN" dirty="0" smtClean="0"/>
          </a:p>
          <a:p>
            <a:pPr lvl="4"/>
            <a:r>
              <a:rPr dirty="0" smtClean="0"/>
              <a:t>部分患者交替出现抑郁和焦虑。</a:t>
            </a:r>
            <a:endParaRPr lang="en-US" altLang="zh-CN" dirty="0" smtClean="0"/>
          </a:p>
          <a:p>
            <a:pPr lvl="4"/>
            <a:r>
              <a:rPr dirty="0" smtClean="0"/>
              <a:t>老年人可有痴呆的表现，易跌倒导致骨折。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物质滥用的临床表现</a:t>
            </a:r>
            <a:endParaRPr lang="en-US" dirty="0" smtClean="0"/>
          </a:p>
          <a:p>
            <a:pPr lvl="2"/>
            <a:r>
              <a:rPr dirty="0" smtClean="0"/>
              <a:t>镇静催眠类和抗焦虑类药物滥用</a:t>
            </a:r>
            <a:endParaRPr lang="en-US" dirty="0" smtClean="0"/>
          </a:p>
          <a:p>
            <a:pPr lvl="3"/>
            <a:r>
              <a:rPr lang="zh-CN" altLang="en-US" dirty="0" smtClean="0"/>
              <a:t>戒断反应：</a:t>
            </a:r>
            <a:endParaRPr lang="en-US" altLang="zh-CN" dirty="0" smtClean="0"/>
          </a:p>
          <a:p>
            <a:pPr lvl="4"/>
            <a:r>
              <a:rPr dirty="0" smtClean="0"/>
              <a:t>睡眠紊乱</a:t>
            </a:r>
            <a:endParaRPr lang="en-US" altLang="zh-CN" dirty="0" smtClean="0"/>
          </a:p>
          <a:p>
            <a:pPr lvl="4"/>
            <a:r>
              <a:rPr dirty="0" smtClean="0"/>
              <a:t>紧张、烦躁不安、疲乏、手脚颤抖，甚至发生抽搐、死亡</a:t>
            </a:r>
            <a:endParaRPr lang="en-US" altLang="zh-CN" dirty="0" smtClean="0"/>
          </a:p>
          <a:p>
            <a:pPr lvl="4"/>
            <a:r>
              <a:rPr dirty="0" smtClean="0"/>
              <a:t>脱水、谵妄、失眠、意识障碍和视听幻觉</a:t>
            </a:r>
          </a:p>
          <a:p>
            <a:pPr lvl="2"/>
            <a:endParaRPr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 </a:t>
            </a:r>
            <a:r>
              <a:rPr lang="zh-CN" altLang="en-US" dirty="0" smtClean="0"/>
              <a:t>（一）问诊</a:t>
            </a:r>
            <a:endParaRPr lang="en-US" altLang="zh-CN" dirty="0" smtClean="0"/>
          </a:p>
          <a:p>
            <a:pPr lvl="1"/>
            <a:r>
              <a:rPr dirty="0" smtClean="0"/>
              <a:t>物质滥用的临床表现</a:t>
            </a:r>
            <a:endParaRPr lang="en-US" altLang="zh-CN" b="1" dirty="0" smtClean="0"/>
          </a:p>
          <a:p>
            <a:pPr lvl="2"/>
            <a:r>
              <a:rPr dirty="0" smtClean="0"/>
              <a:t>中枢兴奋剂滥用</a:t>
            </a:r>
            <a:endParaRPr lang="en-US" dirty="0" smtClean="0"/>
          </a:p>
          <a:p>
            <a:pPr lvl="3"/>
            <a:r>
              <a:rPr lang="zh-CN" altLang="en-US" dirty="0" smtClean="0"/>
              <a:t>药物</a:t>
            </a:r>
            <a:endParaRPr lang="en-US" altLang="zh-CN" dirty="0" smtClean="0"/>
          </a:p>
          <a:p>
            <a:pPr lvl="4"/>
            <a:r>
              <a:rPr dirty="0" smtClean="0"/>
              <a:t>苯丙胺</a:t>
            </a:r>
            <a:r>
              <a:rPr dirty="0"/>
              <a:t>（安非他明）、甲基苯丙胺（冰毒）、亚甲基苯丙胺（摇头丸</a:t>
            </a:r>
            <a:r>
              <a:rPr dirty="0" smtClean="0"/>
              <a:t>）等</a:t>
            </a:r>
            <a:endParaRPr lang="en-US" altLang="zh-CN" dirty="0"/>
          </a:p>
          <a:p>
            <a:pPr lvl="3"/>
            <a:r>
              <a:rPr lang="zh-CN" altLang="en-US" dirty="0" smtClean="0"/>
              <a:t>给药途径</a:t>
            </a:r>
            <a:endParaRPr lang="en-US" altLang="zh-CN" dirty="0" smtClean="0"/>
          </a:p>
          <a:p>
            <a:pPr lvl="4"/>
            <a:r>
              <a:rPr dirty="0"/>
              <a:t>口服或静脉注射</a:t>
            </a:r>
            <a:endParaRPr lang="en-US" altLang="zh-CN" dirty="0"/>
          </a:p>
          <a:p>
            <a:pPr lvl="3"/>
            <a:r>
              <a:rPr lang="zh-CN" altLang="en-US" dirty="0" smtClean="0"/>
              <a:t>药物作用</a:t>
            </a:r>
            <a:endParaRPr lang="en-US" altLang="zh-CN" dirty="0" smtClean="0"/>
          </a:p>
          <a:p>
            <a:pPr lvl="4"/>
            <a:r>
              <a:rPr dirty="0"/>
              <a:t>中枢神经兴奋作用</a:t>
            </a:r>
            <a:endParaRPr lang="en-US" altLang="zh-CN" dirty="0"/>
          </a:p>
          <a:p>
            <a:pPr lvl="4"/>
            <a:r>
              <a:rPr dirty="0"/>
              <a:t>致欣快作用：</a:t>
            </a:r>
            <a:r>
              <a:rPr dirty="0" smtClean="0"/>
              <a:t>腾云驾雾般的特殊快感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altLang="en-US" dirty="0" smtClean="0"/>
              <a:t>物质滥用的临床表现</a:t>
            </a:r>
            <a:endParaRPr lang="en-US" altLang="en-US" dirty="0" smtClean="0"/>
          </a:p>
          <a:p>
            <a:pPr lvl="2"/>
            <a:r>
              <a:rPr dirty="0"/>
              <a:t>中枢兴奋剂滥用</a:t>
            </a:r>
          </a:p>
          <a:p>
            <a:pPr lvl="3"/>
            <a:r>
              <a:rPr altLang="en-US" dirty="0" smtClean="0"/>
              <a:t>中毒</a:t>
            </a:r>
            <a:r>
              <a:rPr dirty="0">
                <a:solidFill>
                  <a:srgbClr val="692AA2"/>
                </a:solidFill>
              </a:rPr>
              <a:t>表现</a:t>
            </a:r>
            <a:endParaRPr lang="en-US" dirty="0">
              <a:solidFill>
                <a:srgbClr val="692AA2"/>
              </a:solidFill>
            </a:endParaRPr>
          </a:p>
          <a:p>
            <a:pPr lvl="4"/>
            <a:r>
              <a:rPr altLang="en-US" dirty="0" smtClean="0"/>
              <a:t>轻度中毒：瞳孔扩大、血压升高、脉搏加快、出汗、口渴、呼吸困难、震颤、反射亢进等</a:t>
            </a:r>
            <a:endParaRPr lang="en-US" altLang="en-US" dirty="0" smtClean="0"/>
          </a:p>
          <a:p>
            <a:pPr lvl="4"/>
            <a:r>
              <a:rPr altLang="en-US" dirty="0" smtClean="0"/>
              <a:t>中度中毒：精神错乱、谵妄、幻听、幻视等</a:t>
            </a:r>
            <a:endParaRPr lang="en-US" altLang="en-US" dirty="0" smtClean="0"/>
          </a:p>
          <a:p>
            <a:pPr lvl="4"/>
            <a:r>
              <a:rPr altLang="en-US" dirty="0" smtClean="0"/>
              <a:t>重度中毒：心律失常、痉挛、循环衰竭、出血或凝血障碍、高热、胸痛，昏迷甚至死亡。</a:t>
            </a:r>
            <a:endParaRPr lang="en-US" altLang="en-US" dirty="0" smtClean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物质滥用对患者的其他影响</a:t>
            </a:r>
            <a:endParaRPr lang="en-US" dirty="0" smtClean="0"/>
          </a:p>
          <a:p>
            <a:pPr lvl="2"/>
            <a:r>
              <a:rPr dirty="0"/>
              <a:t>精神障碍</a:t>
            </a:r>
            <a:endParaRPr lang="en-US" dirty="0"/>
          </a:p>
          <a:p>
            <a:pPr lvl="2"/>
            <a:r>
              <a:rPr dirty="0"/>
              <a:t>人格改变</a:t>
            </a:r>
            <a:endParaRPr lang="en-US" dirty="0"/>
          </a:p>
          <a:p>
            <a:pPr lvl="2"/>
            <a:r>
              <a:rPr dirty="0"/>
              <a:t>免疫系统损害</a:t>
            </a:r>
            <a:endParaRPr lang="en-US" altLang="zh-CN" dirty="0"/>
          </a:p>
          <a:p>
            <a:pPr lvl="2"/>
            <a:r>
              <a:rPr dirty="0"/>
              <a:t>对胎儿和新生儿的损害</a:t>
            </a:r>
            <a:endParaRPr lang="en-US" dirty="0"/>
          </a:p>
          <a:p>
            <a:pPr lvl="2"/>
            <a:r>
              <a:rPr dirty="0"/>
              <a:t>社会功能受损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7" name="Picture 2" descr="http://img2.imgtn.bdimg.com/it/u=1139557947,3423740757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000372"/>
            <a:ext cx="1305571" cy="1585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mg4.imgtn.bdimg.com/it/u=2808464039,3963680547&amp;fm=23&amp;gp=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1500174"/>
            <a:ext cx="1618319" cy="1161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929198"/>
            <a:ext cx="2000264" cy="1081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d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4929198"/>
            <a:ext cx="1928825" cy="114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相关既往用药史与病史</a:t>
            </a:r>
            <a:endParaRPr lang="en-US" altLang="zh-CN" dirty="0"/>
          </a:p>
          <a:p>
            <a:pPr lvl="2"/>
            <a:r>
              <a:rPr dirty="0"/>
              <a:t>物质滥用史</a:t>
            </a:r>
            <a:endParaRPr lang="en-US" altLang="zh-CN" dirty="0"/>
          </a:p>
          <a:p>
            <a:pPr lvl="2"/>
            <a:r>
              <a:rPr dirty="0"/>
              <a:t>与物质滥用相关的疾病史</a:t>
            </a:r>
            <a:endParaRPr lang="en-US" altLang="zh-CN" dirty="0"/>
          </a:p>
          <a:p>
            <a:pPr lvl="2"/>
            <a:r>
              <a:rPr dirty="0" smtClean="0"/>
              <a:t>治疗史</a:t>
            </a:r>
            <a:endParaRPr lang="en-US" dirty="0" smtClean="0"/>
          </a:p>
          <a:p>
            <a:pPr lvl="1"/>
            <a:r>
              <a:rPr dirty="0" smtClean="0"/>
              <a:t>个人史与家族史</a:t>
            </a:r>
            <a:endParaRPr lang="en-US" dirty="0" smtClean="0"/>
          </a:p>
          <a:p>
            <a:pPr lvl="1"/>
            <a:r>
              <a:rPr lang="zh-CN" altLang="en-US" dirty="0" smtClean="0"/>
              <a:t>心理社会状况</a:t>
            </a:r>
            <a:endParaRPr lang="en-US" altLang="zh-CN" dirty="0" smtClean="0"/>
          </a:p>
          <a:p>
            <a:pPr lvl="2"/>
            <a:r>
              <a:rPr dirty="0"/>
              <a:t>包括个性特点、家庭关系、社交圈等</a:t>
            </a:r>
            <a:endParaRPr lang="en-US" altLang="zh-CN" dirty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altLang="zh-CN" dirty="0"/>
          </a:p>
          <a:p>
            <a:pPr lvl="2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6" name="Picture 2" descr="http://img3.imgtn.bdimg.com/it/u=3766483303,3876667110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714488"/>
            <a:ext cx="2760406" cy="1921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altLang="en-US" dirty="0" smtClean="0"/>
              <a:t>一般状态</a:t>
            </a:r>
            <a:endParaRPr lang="en-US" altLang="en-US" dirty="0" smtClean="0"/>
          </a:p>
          <a:p>
            <a:pPr lvl="2"/>
            <a:r>
              <a:rPr altLang="en-US" dirty="0" smtClean="0"/>
              <a:t>包括体温、脉搏、血压、呼吸、瞳孔、精神状态、营养状况等。</a:t>
            </a:r>
            <a:endParaRPr lang="en-US" altLang="en-US" dirty="0" smtClean="0"/>
          </a:p>
          <a:p>
            <a:pPr lvl="2"/>
            <a:r>
              <a:rPr altLang="en-US" dirty="0" smtClean="0"/>
              <a:t>注意有无谵妄、瞳孔放大或缩小、呼吸或心搏抑制或加快、体温或血压升高。</a:t>
            </a:r>
            <a:endParaRPr lang="en-US" altLang="en-US" dirty="0" smtClean="0"/>
          </a:p>
          <a:p>
            <a:pPr lvl="2"/>
            <a:r>
              <a:rPr altLang="en-US" dirty="0" smtClean="0"/>
              <a:t>有无营养不良、极度消瘦、皮肤弹性下降等。</a:t>
            </a:r>
            <a:endParaRPr lang="en-US" altLang="en-US" dirty="0" smtClean="0"/>
          </a:p>
          <a:p>
            <a:pPr lvl="1"/>
            <a:r>
              <a:rPr altLang="en-US" dirty="0" smtClean="0"/>
              <a:t>神经系统评估</a:t>
            </a:r>
            <a:endParaRPr lang="en-US" altLang="en-US" dirty="0" smtClean="0"/>
          </a:p>
          <a:p>
            <a:pPr lvl="2" algn="just"/>
            <a:r>
              <a:rPr altLang="en-US" dirty="0" smtClean="0"/>
              <a:t>有无肌肉抽搐、全身震颤、肌张力改变等。</a:t>
            </a:r>
            <a:endParaRPr lang="en-US" altLang="en-US" dirty="0" smtClean="0"/>
          </a:p>
          <a:p>
            <a:pPr lvl="1" algn="just"/>
            <a:r>
              <a:rPr altLang="en-US" dirty="0" smtClean="0"/>
              <a:t>其他</a:t>
            </a:r>
            <a:endParaRPr lang="en-US" altLang="en-US" dirty="0" smtClean="0"/>
          </a:p>
          <a:p>
            <a:pPr lvl="2" algn="just"/>
            <a:r>
              <a:rPr altLang="en-US" dirty="0" smtClean="0"/>
              <a:t>眼球震颤、眼球不能外展、乳头收缩等。</a:t>
            </a:r>
            <a:endParaRPr lang="en-US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339166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</a:t>
            </a:r>
            <a:endParaRPr lang="en-US" altLang="zh-CN" dirty="0" smtClean="0"/>
          </a:p>
          <a:p>
            <a:pPr lvl="1"/>
            <a:r>
              <a:rPr altLang="en-US" dirty="0" smtClean="0"/>
              <a:t>血常规、血液酒精浓度测定、尿液阿片类药物残留检测以及其他各种精神活性药物的毒理学筛查</a:t>
            </a:r>
            <a:endParaRPr lang="en-US" altLang="en-US" dirty="0" smtClean="0"/>
          </a:p>
          <a:p>
            <a:pPr lvl="1"/>
            <a:r>
              <a:rPr altLang="en-US" dirty="0" smtClean="0"/>
              <a:t>肝功能、病毒性肝炎标志物、人类免疫缺陷病毒等</a:t>
            </a:r>
            <a:endParaRPr lang="en-US" altLang="en-US" dirty="0" smtClean="0"/>
          </a:p>
          <a:p>
            <a:pPr lvl="1"/>
            <a:r>
              <a:rPr lang="en-US" altLang="zh-CN" dirty="0" smtClean="0"/>
              <a:t>X</a:t>
            </a:r>
            <a:r>
              <a:rPr dirty="0" smtClean="0"/>
              <a:t>线、超声检查、</a:t>
            </a:r>
            <a:r>
              <a:rPr lang="en-US" dirty="0" smtClean="0"/>
              <a:t>CT</a:t>
            </a:r>
            <a:r>
              <a:rPr dirty="0" smtClean="0"/>
              <a:t>或</a:t>
            </a:r>
            <a:r>
              <a:rPr lang="en-US" dirty="0" smtClean="0"/>
              <a:t>MRI</a:t>
            </a:r>
            <a:r>
              <a:rPr dirty="0" smtClean="0"/>
              <a:t>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410604" cy="503397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急性意识</a:t>
            </a:r>
            <a:r>
              <a:rPr lang="zh-CN" altLang="en-US" sz="2800" dirty="0" smtClean="0">
                <a:ea typeface="隶书" pitchFamily="49" charset="-122"/>
              </a:rPr>
              <a:t>障碍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物质滥用所致的中毒反应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睡眠型态紊乱：失眠 </a:t>
            </a:r>
            <a:r>
              <a:rPr lang="zh-CN" altLang="en-US" sz="2800" dirty="0" smtClean="0">
                <a:ea typeface="隶书" pitchFamily="49" charset="-122"/>
              </a:rPr>
              <a:t>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中枢神经系统长期损害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营养缺乏：低于机体需要量  </a:t>
            </a:r>
            <a:r>
              <a:rPr lang="zh-CN" altLang="en-US" sz="2800" dirty="0" smtClean="0">
                <a:ea typeface="隶书" pitchFamily="49" charset="-122"/>
              </a:rPr>
              <a:t>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拒食、厌食有关；与以酒或药物取代食物有关；与慢性酒精与药物滥用所致吸收不良等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生活自理能力</a:t>
            </a:r>
            <a:r>
              <a:rPr lang="zh-CN" altLang="en-US" sz="2800" dirty="0" smtClean="0">
                <a:ea typeface="隶书" pitchFamily="49" charset="-122"/>
              </a:rPr>
              <a:t>缺陷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物质滥用引起的精神障碍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社交</a:t>
            </a:r>
            <a:r>
              <a:rPr lang="zh-CN" altLang="en-US" sz="2800" dirty="0" smtClean="0">
                <a:ea typeface="隶书" pitchFamily="49" charset="-122"/>
              </a:rPr>
              <a:t>孤立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成瘾行为不被社会接受、社交圈子受限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有暴力行为的危险</a:t>
            </a:r>
            <a:r>
              <a:rPr lang="zh-CN" altLang="en-US" sz="3200" b="1" dirty="0" smtClean="0"/>
              <a:t>：</a:t>
            </a:r>
            <a:r>
              <a:rPr lang="zh-CN" altLang="en-US" sz="2800" dirty="0" smtClean="0">
                <a:ea typeface="隶书" pitchFamily="49" charset="-122"/>
              </a:rPr>
              <a:t>对自己对他人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 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物质滥用所致的中毒反应或者戒断反应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/>
              <a:t>物质滥用</a:t>
            </a:r>
          </a:p>
          <a:p>
            <a:pPr lvl="2"/>
            <a:r>
              <a:rPr dirty="0" smtClean="0"/>
              <a:t>对精神活性物质不当使用引起的成瘾行为。</a:t>
            </a:r>
            <a:endParaRPr lang="en-US" dirty="0" smtClean="0"/>
          </a:p>
          <a:p>
            <a:pPr lvl="2"/>
            <a:r>
              <a:rPr dirty="0"/>
              <a:t>患者有悖于社会常规或偏离医疗所需而反复使用该物质，导致明显的临床损害或痛苦后果，并在长时间内持续或间断复发。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pic>
        <p:nvPicPr>
          <p:cNvPr id="6" name="Picture 16" descr="http://img3.imgtn.bdimg.com/it/u=2454984861,3151861438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357694"/>
            <a:ext cx="2428892" cy="1628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img3.imgtn.bdimg.com/it/u=596625494,2226890767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4357694"/>
            <a:ext cx="2413402" cy="1643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有自杀、自伤的</a:t>
            </a:r>
            <a:r>
              <a:rPr lang="zh-CN" altLang="en-US" sz="2800" dirty="0" smtClean="0">
                <a:ea typeface="隶书" pitchFamily="49" charset="-122"/>
              </a:rPr>
              <a:t>危险  </a:t>
            </a:r>
            <a:r>
              <a:rPr lang="zh-CN" altLang="en-US" sz="2800" dirty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患者的恶劣情绪或戒断反应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有摔伤</a:t>
            </a:r>
            <a:r>
              <a:rPr lang="en-US" altLang="zh-CN" sz="2800" dirty="0" smtClean="0">
                <a:ea typeface="隶书" pitchFamily="49" charset="-122"/>
              </a:rPr>
              <a:t>/</a:t>
            </a:r>
            <a:r>
              <a:rPr lang="zh-CN" altLang="en-US" sz="2800" dirty="0" smtClean="0">
                <a:ea typeface="隶书" pitchFamily="49" charset="-122"/>
              </a:rPr>
              <a:t>坠床的</a:t>
            </a:r>
            <a:r>
              <a:rPr lang="zh-CN" altLang="en-US" sz="2800" dirty="0" smtClean="0">
                <a:ea typeface="隶书" pitchFamily="49" charset="-122"/>
              </a:rPr>
              <a:t>危险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神经系统功能损害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800" dirty="0" smtClean="0">
                <a:ea typeface="隶书" pitchFamily="49" charset="-122"/>
              </a:rPr>
              <a:t>执行治疗方案</a:t>
            </a:r>
            <a:r>
              <a:rPr lang="zh-CN" altLang="en-US" sz="2800" dirty="0" smtClean="0">
                <a:ea typeface="隶书" pitchFamily="49" charset="-122"/>
              </a:rPr>
              <a:t>无效  </a:t>
            </a:r>
            <a:r>
              <a:rPr lang="zh-CN" altLang="en-US" sz="2800" dirty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知识缺乏、否认物质滥用的危害等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altLang="en-US" dirty="0" smtClean="0"/>
              <a:t>精神活性物质</a:t>
            </a:r>
            <a:endParaRPr lang="en-US" altLang="en-US" dirty="0" smtClean="0"/>
          </a:p>
          <a:p>
            <a:pPr lvl="2"/>
            <a:r>
              <a:rPr altLang="zh-CN" dirty="0" smtClean="0"/>
              <a:t>也称成瘾物质</a:t>
            </a:r>
            <a:r>
              <a:rPr dirty="0" smtClean="0"/>
              <a:t>。</a:t>
            </a:r>
            <a:endParaRPr lang="en-US" dirty="0" smtClean="0"/>
          </a:p>
          <a:p>
            <a:pPr lvl="2"/>
            <a:r>
              <a:rPr altLang="zh-CN" dirty="0"/>
              <a:t>是指能够影响人类心境、情绪、行为，改变意识状态，并可导致成瘾的一类有害物质</a:t>
            </a:r>
            <a:r>
              <a:rPr dirty="0"/>
              <a:t>。</a:t>
            </a:r>
            <a:endParaRPr lang="en-US" altLang="zh-CN" dirty="0"/>
          </a:p>
          <a:p>
            <a:pPr lvl="2"/>
            <a:r>
              <a:rPr altLang="zh-CN" dirty="0"/>
              <a:t>非法的成瘾物质（即俗称的“</a:t>
            </a:r>
            <a:r>
              <a:rPr altLang="zh-CN" dirty="0" smtClean="0"/>
              <a:t>毒品</a:t>
            </a:r>
            <a:r>
              <a:rPr dirty="0" smtClean="0"/>
              <a:t>”</a:t>
            </a:r>
            <a:r>
              <a:rPr altLang="zh-CN" dirty="0" smtClean="0"/>
              <a:t>）</a:t>
            </a:r>
            <a:r>
              <a:rPr dirty="0" smtClean="0"/>
              <a:t>。</a:t>
            </a:r>
            <a:endParaRPr lang="en-US" altLang="zh-CN" dirty="0" smtClean="0"/>
          </a:p>
          <a:p>
            <a:pPr lvl="2"/>
            <a:r>
              <a:rPr altLang="zh-CN" dirty="0"/>
              <a:t>合法的成瘾物质（如烟、酒</a:t>
            </a:r>
            <a:r>
              <a:rPr altLang="zh-CN" dirty="0" smtClean="0"/>
              <a:t>）</a:t>
            </a:r>
            <a:r>
              <a:rPr dirty="0" smtClean="0"/>
              <a:t>。</a:t>
            </a:r>
            <a:endParaRPr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643042" y="4714884"/>
            <a:ext cx="5857916" cy="1571636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dirty="0" smtClean="0">
                <a:solidFill>
                  <a:srgbClr val="000099"/>
                </a:solidFill>
                <a:latin typeface="Arial" charset="0"/>
                <a:ea typeface="华文新魏" pitchFamily="2" charset="-122"/>
              </a:rPr>
              <a:t>《中华人民共和国禁毒法》将</a:t>
            </a:r>
            <a:r>
              <a:rPr lang="zh-CN" altLang="zh-CN" sz="2000" dirty="0" smtClean="0">
                <a:solidFill>
                  <a:srgbClr val="C00000"/>
                </a:solidFill>
                <a:latin typeface="Arial" charset="0"/>
                <a:ea typeface="华文新魏" pitchFamily="2" charset="-122"/>
              </a:rPr>
              <a:t>鸦片、海洛因、甲基苯丙胺（冰毒）、吗啡、大麻、可卡因，</a:t>
            </a:r>
            <a:r>
              <a:rPr lang="zh-CN" altLang="zh-CN" sz="2000" dirty="0" smtClean="0">
                <a:solidFill>
                  <a:srgbClr val="000099"/>
                </a:solidFill>
                <a:latin typeface="Arial" charset="0"/>
                <a:ea typeface="华文新魏" pitchFamily="2" charset="-122"/>
              </a:rPr>
              <a:t>以及国家规定管制的其他能够使人成瘾的麻醉药品和精神药品列为“毒品”</a:t>
            </a:r>
            <a:r>
              <a:rPr lang="zh-CN" altLang="en-US" sz="2000" dirty="0" smtClean="0">
                <a:solidFill>
                  <a:srgbClr val="000099"/>
                </a:solidFill>
                <a:latin typeface="Arial" charset="0"/>
                <a:ea typeface="华文新魏" pitchFamily="2" charset="-122"/>
              </a:rPr>
              <a:t>。</a:t>
            </a:r>
            <a:r>
              <a:rPr lang="zh-CN" altLang="zh-CN" sz="2000" b="1" dirty="0" smtClean="0"/>
              <a:t>。</a:t>
            </a:r>
            <a:endParaRPr lang="zh-CN" altLang="en-US" sz="2000" b="1" dirty="0" smtClean="0"/>
          </a:p>
          <a:p>
            <a:pPr>
              <a:buFont typeface="Arial" pitchFamily="34" charset="0"/>
              <a:buChar char="•"/>
            </a:pPr>
            <a:endParaRPr lang="zh-CN" altLang="en-US" sz="2000" dirty="0" smtClean="0">
              <a:solidFill>
                <a:srgbClr val="000099"/>
              </a:solidFill>
              <a:latin typeface="Arial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（二）发病机制</a:t>
            </a:r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28596" y="1285860"/>
            <a:ext cx="8302160" cy="4804016"/>
            <a:chOff x="737362" y="8293"/>
            <a:chExt cx="8302160" cy="5652955"/>
          </a:xfrm>
        </p:grpSpPr>
        <p:grpSp>
          <p:nvGrpSpPr>
            <p:cNvPr id="7" name="组合 70"/>
            <p:cNvGrpSpPr/>
            <p:nvPr/>
          </p:nvGrpSpPr>
          <p:grpSpPr>
            <a:xfrm>
              <a:off x="737362" y="8293"/>
              <a:ext cx="8302160" cy="5652955"/>
              <a:chOff x="737362" y="8293"/>
              <a:chExt cx="8302160" cy="5652955"/>
            </a:xfrm>
          </p:grpSpPr>
          <p:sp>
            <p:nvSpPr>
              <p:cNvPr id="10" name="Line 22"/>
              <p:cNvSpPr>
                <a:spLocks noChangeShapeType="1"/>
              </p:cNvSpPr>
              <p:nvPr/>
            </p:nvSpPr>
            <p:spPr bwMode="auto">
              <a:xfrm flipV="1">
                <a:off x="4749380" y="1772815"/>
                <a:ext cx="0" cy="1498423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cxnSp>
            <p:nvCxnSpPr>
              <p:cNvPr id="11" name="直接箭头连接符 3"/>
              <p:cNvCxnSpPr/>
              <p:nvPr/>
            </p:nvCxnSpPr>
            <p:spPr>
              <a:xfrm>
                <a:off x="4572000" y="1785825"/>
                <a:ext cx="429" cy="1485414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1521844" y="4096065"/>
                <a:ext cx="241844" cy="113313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lIns="0" tIns="0" rIns="0" bIns="0"/>
              <a:lstStyle/>
              <a:p>
                <a:pPr algn="ctr"/>
                <a:r>
                  <a:rPr lang="zh-CN" altLang="en-US" sz="1400" b="1" dirty="0" smtClean="0">
                    <a:ea typeface="宋体" pitchFamily="2" charset="-122"/>
                  </a:rPr>
                  <a:t>觅药行为</a:t>
                </a:r>
                <a:endParaRPr lang="zh-CN" altLang="en-US" sz="1400" b="1" dirty="0">
                  <a:ea typeface="宋体" pitchFamily="2" charset="-122"/>
                </a:endParaRPr>
              </a:p>
            </p:txBody>
          </p:sp>
          <p:sp>
            <p:nvSpPr>
              <p:cNvPr id="13" name="Text Box 12"/>
              <p:cNvSpPr txBox="1">
                <a:spLocks noChangeArrowheads="1"/>
              </p:cNvSpPr>
              <p:nvPr/>
            </p:nvSpPr>
            <p:spPr bwMode="auto">
              <a:xfrm>
                <a:off x="5938678" y="3068960"/>
                <a:ext cx="983613" cy="287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bIns="0"/>
              <a:lstStyle/>
              <a:p>
                <a:pPr algn="ctr"/>
                <a:r>
                  <a:rPr lang="zh-CN" altLang="en-US" sz="1400" b="1" dirty="0" smtClean="0">
                    <a:latin typeface="Times New Roman" pitchFamily="18" charset="0"/>
                    <a:ea typeface="宋体" pitchFamily="2" charset="-122"/>
                  </a:rPr>
                  <a:t>改变</a:t>
                </a:r>
                <a:endParaRPr lang="zh-CN" altLang="en-US" sz="2400" b="1" dirty="0">
                  <a:ea typeface="宋体" pitchFamily="2" charset="-122"/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5938678" y="3501008"/>
                <a:ext cx="983613" cy="272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bIns="0"/>
              <a:lstStyle/>
              <a:p>
                <a:pPr algn="ctr"/>
                <a:r>
                  <a:rPr lang="zh-CN" altLang="en-US" sz="1400" b="1" dirty="0" smtClean="0">
                    <a:latin typeface="Times New Roman" pitchFamily="18" charset="0"/>
                    <a:ea typeface="宋体" pitchFamily="2" charset="-122"/>
                  </a:rPr>
                  <a:t>诱发</a:t>
                </a:r>
                <a:endParaRPr lang="zh-CN" altLang="en-US" sz="2400" b="1" dirty="0">
                  <a:ea typeface="宋体" pitchFamily="2" charset="-122"/>
                </a:endParaRPr>
              </a:p>
            </p:txBody>
          </p:sp>
          <p:sp>
            <p:nvSpPr>
              <p:cNvPr id="15" name="Line 18"/>
              <p:cNvSpPr>
                <a:spLocks noChangeShapeType="1"/>
              </p:cNvSpPr>
              <p:nvPr/>
            </p:nvSpPr>
            <p:spPr bwMode="auto">
              <a:xfrm>
                <a:off x="2326003" y="3501008"/>
                <a:ext cx="1453480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16" name="AutoShape 21"/>
              <p:cNvSpPr>
                <a:spLocks noChangeArrowheads="1"/>
              </p:cNvSpPr>
              <p:nvPr/>
            </p:nvSpPr>
            <p:spPr bwMode="auto">
              <a:xfrm>
                <a:off x="3779483" y="1340032"/>
                <a:ext cx="1806338" cy="44579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/>
              <a:lstStyle/>
              <a:p>
                <a:pPr algn="ctr"/>
                <a:r>
                  <a:rPr lang="zh-CN" altLang="en-US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rPr>
                  <a:t>接触机会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endParaRPr>
              </a:p>
            </p:txBody>
          </p:sp>
          <p:sp>
            <p:nvSpPr>
              <p:cNvPr id="17" name="Line 24"/>
              <p:cNvSpPr>
                <a:spLocks noChangeShapeType="1"/>
              </p:cNvSpPr>
              <p:nvPr/>
            </p:nvSpPr>
            <p:spPr bwMode="auto">
              <a:xfrm flipH="1">
                <a:off x="2326003" y="3356992"/>
                <a:ext cx="1453480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18" name="椭圆 1"/>
              <p:cNvSpPr/>
              <p:nvPr/>
            </p:nvSpPr>
            <p:spPr>
              <a:xfrm>
                <a:off x="3594882" y="8293"/>
                <a:ext cx="2286015" cy="130762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altLang="zh-CN" b="1" dirty="0" smtClean="0">
                  <a:solidFill>
                    <a:schemeClr val="hlink"/>
                  </a:solidFill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en-US" altLang="zh-CN" b="1" dirty="0" smtClean="0">
                  <a:solidFill>
                    <a:schemeClr val="hlink"/>
                  </a:solidFill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r>
                  <a:rPr lang="zh-CN" altLang="en-US" b="1" dirty="0" smtClean="0">
                    <a:solidFill>
                      <a:schemeClr val="hlink"/>
                    </a:solidFill>
                    <a:latin typeface="楷体_GB2312" pitchFamily="49" charset="-122"/>
                    <a:ea typeface="楷体_GB2312" pitchFamily="49" charset="-122"/>
                  </a:rPr>
                  <a:t>社会因素</a:t>
                </a:r>
              </a:p>
              <a:p>
                <a:pPr marL="0" lvl="1" algn="ctr"/>
                <a:r>
                  <a:rPr lang="zh-CN" altLang="en-US" sz="1400" b="1" dirty="0" smtClean="0">
                    <a:solidFill>
                      <a:srgbClr val="7030A0"/>
                    </a:solidFill>
                    <a:latin typeface="Times New Roman" pitchFamily="18" charset="0"/>
                    <a:ea typeface="仿宋_GB2312" pitchFamily="49" charset="-122"/>
                  </a:rPr>
                  <a:t>社会环境、文化背景、社会态度、家庭关系</a:t>
                </a:r>
                <a:endParaRPr lang="en-US" altLang="zh-CN" sz="1400" b="1" dirty="0" smtClean="0">
                  <a:solidFill>
                    <a:srgbClr val="7030A0"/>
                  </a:solidFill>
                  <a:latin typeface="Times New Roman" pitchFamily="18" charset="0"/>
                  <a:ea typeface="仿宋_GB2312" pitchFamily="49" charset="-122"/>
                </a:endParaRPr>
              </a:p>
              <a:p>
                <a:pPr marL="0" lvl="1" algn="ctr"/>
                <a:endParaRPr lang="en-US" altLang="zh-CN" sz="1400" b="1" dirty="0" smtClean="0">
                  <a:solidFill>
                    <a:srgbClr val="7030A0"/>
                  </a:solidFill>
                  <a:latin typeface="Times New Roman" pitchFamily="18" charset="0"/>
                  <a:ea typeface="仿宋_GB2312" pitchFamily="49" charset="-122"/>
                </a:endParaRPr>
              </a:p>
              <a:p>
                <a:pPr marL="0" lvl="1" algn="ctr"/>
                <a:endParaRPr lang="en-US" altLang="zh-CN" sz="1400" b="1" dirty="0" smtClean="0">
                  <a:solidFill>
                    <a:srgbClr val="7030A0"/>
                  </a:solidFill>
                  <a:latin typeface="Times New Roman" pitchFamily="18" charset="0"/>
                  <a:ea typeface="仿宋_GB2312" pitchFamily="49" charset="-122"/>
                </a:endParaRPr>
              </a:p>
            </p:txBody>
          </p:sp>
          <p:sp>
            <p:nvSpPr>
              <p:cNvPr id="19" name="AutoShape 21"/>
              <p:cNvSpPr>
                <a:spLocks noChangeArrowheads="1"/>
              </p:cNvSpPr>
              <p:nvPr/>
            </p:nvSpPr>
            <p:spPr bwMode="auto">
              <a:xfrm>
                <a:off x="3779912" y="3271239"/>
                <a:ext cx="1806337" cy="44579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/>
              <a:lstStyle/>
              <a:p>
                <a:pPr algn="ctr"/>
                <a:r>
                  <a:rPr lang="zh-CN" altLang="en-US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rPr>
                  <a:t>获得满足感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37362" y="2530157"/>
                <a:ext cx="1586988" cy="14193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chemeClr val="hlink"/>
                    </a:solidFill>
                    <a:latin typeface="楷体_GB2312" pitchFamily="49" charset="-122"/>
                    <a:ea typeface="楷体_GB2312" pitchFamily="49" charset="-122"/>
                  </a:rPr>
                  <a:t>神经生物学因素</a:t>
                </a:r>
                <a:endParaRPr lang="zh-CN" altLang="en-US" sz="2000" b="1" dirty="0" smtClean="0"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r>
                  <a:rPr lang="zh-CN" altLang="en-US" sz="1400" b="1" dirty="0" smtClean="0">
                    <a:solidFill>
                      <a:srgbClr val="7030A0"/>
                    </a:solidFill>
                    <a:latin typeface="楷体_GB2312" pitchFamily="49" charset="-122"/>
                    <a:ea typeface="楷体_GB2312" pitchFamily="49" charset="-122"/>
                  </a:rPr>
                  <a:t>大脑“奖赏效应”作用</a:t>
                </a:r>
                <a:endParaRPr lang="zh-CN" altLang="en-US" sz="1400" b="1" dirty="0">
                  <a:solidFill>
                    <a:srgbClr val="7030A0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7452534" y="2530157"/>
                <a:ext cx="1586988" cy="144203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chemeClr val="hlink"/>
                    </a:solidFill>
                    <a:latin typeface="楷体_GB2312" pitchFamily="49" charset="-122"/>
                    <a:ea typeface="楷体_GB2312" pitchFamily="49" charset="-122"/>
                  </a:rPr>
                  <a:t>心理因素</a:t>
                </a:r>
                <a:r>
                  <a:rPr lang="zh-CN" altLang="en-US" sz="1400" b="1" dirty="0" smtClean="0">
                    <a:solidFill>
                      <a:schemeClr val="accent2"/>
                    </a:solidFill>
                    <a:latin typeface="楷体_GB2312" pitchFamily="49" charset="-122"/>
                    <a:ea typeface="楷体_GB2312" pitchFamily="49" charset="-122"/>
                  </a:rPr>
                  <a:t>人格特点</a:t>
                </a:r>
                <a:endParaRPr lang="en-US" altLang="zh-CN" sz="1400" b="1" dirty="0" smtClean="0">
                  <a:solidFill>
                    <a:schemeClr val="accent2"/>
                  </a:solidFill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r>
                  <a:rPr lang="zh-CN" altLang="en-US" sz="1400" b="1" dirty="0" smtClean="0">
                    <a:solidFill>
                      <a:schemeClr val="accent2"/>
                    </a:solidFill>
                    <a:latin typeface="楷体_GB2312" pitchFamily="49" charset="-122"/>
                    <a:ea typeface="楷体_GB2312" pitchFamily="49" charset="-122"/>
                  </a:rPr>
                  <a:t>行为学习</a:t>
                </a:r>
                <a:endParaRPr lang="en-US" altLang="zh-CN" sz="1400" b="1" dirty="0" smtClean="0">
                  <a:solidFill>
                    <a:schemeClr val="accent2"/>
                  </a:solidFill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r>
                  <a:rPr lang="zh-CN" altLang="en-US" sz="1400" b="1" dirty="0" smtClean="0">
                    <a:solidFill>
                      <a:schemeClr val="accent2"/>
                    </a:solidFill>
                    <a:latin typeface="楷体_GB2312" pitchFamily="49" charset="-122"/>
                    <a:ea typeface="楷体_GB2312" pitchFamily="49" charset="-122"/>
                  </a:rPr>
                  <a:t>控制力</a:t>
                </a:r>
                <a:endParaRPr lang="en-US" altLang="zh-CN" sz="1400" b="1" dirty="0" smtClean="0">
                  <a:solidFill>
                    <a:schemeClr val="accent2"/>
                  </a:solidFill>
                  <a:latin typeface="楷体_GB2312" pitchFamily="49" charset="-122"/>
                  <a:ea typeface="楷体_GB2312" pitchFamily="49" charset="-122"/>
                </a:endParaRPr>
              </a:p>
              <a:p>
                <a:pPr algn="ctr"/>
                <a:endParaRPr lang="zh-CN" altLang="en-US" sz="1400" b="1" dirty="0">
                  <a:solidFill>
                    <a:schemeClr val="accent2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22" name="AutoShape 21"/>
              <p:cNvSpPr>
                <a:spLocks noChangeArrowheads="1"/>
              </p:cNvSpPr>
              <p:nvPr/>
            </p:nvSpPr>
            <p:spPr bwMode="auto">
              <a:xfrm>
                <a:off x="3779912" y="4293096"/>
                <a:ext cx="1806337" cy="44579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/>
              <a:lstStyle/>
              <a:p>
                <a:pPr algn="ctr"/>
                <a:r>
                  <a:rPr lang="zh-CN" altLang="en-US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rPr>
                  <a:t>产生依赖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endParaRPr>
              </a:p>
            </p:txBody>
          </p:sp>
          <p:sp>
            <p:nvSpPr>
              <p:cNvPr id="23" name="AutoShape 21"/>
              <p:cNvSpPr>
                <a:spLocks noChangeArrowheads="1"/>
              </p:cNvSpPr>
              <p:nvPr/>
            </p:nvSpPr>
            <p:spPr bwMode="auto">
              <a:xfrm>
                <a:off x="2555776" y="5215455"/>
                <a:ext cx="1806337" cy="44579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/>
              <a:lstStyle/>
              <a:p>
                <a:pPr algn="ctr"/>
                <a:r>
                  <a:rPr lang="zh-CN" altLang="en-US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rPr>
                  <a:t>戒断反应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endParaRPr>
              </a:p>
            </p:txBody>
          </p:sp>
          <p:sp>
            <p:nvSpPr>
              <p:cNvPr id="24" name="AutoShape 21"/>
              <p:cNvSpPr>
                <a:spLocks noChangeArrowheads="1"/>
              </p:cNvSpPr>
              <p:nvPr/>
            </p:nvSpPr>
            <p:spPr bwMode="auto">
              <a:xfrm>
                <a:off x="5141927" y="5201710"/>
                <a:ext cx="1806337" cy="44579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/>
              <a:lstStyle/>
              <a:p>
                <a:pPr algn="ctr"/>
                <a:r>
                  <a:rPr lang="zh-CN" altLang="en-US" sz="1600" b="1" dirty="0" smtClean="0">
                    <a:solidFill>
                      <a:schemeClr val="tx1"/>
                    </a:solidFill>
                    <a:latin typeface="Times New Roman" pitchFamily="18" charset="0"/>
                    <a:ea typeface="仿宋_GB2312" pitchFamily="49" charset="-122"/>
                  </a:rPr>
                  <a:t>耐受性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endParaRPr>
              </a:p>
            </p:txBody>
          </p:sp>
          <p:cxnSp>
            <p:nvCxnSpPr>
              <p:cNvPr id="25" name="直接箭头连接符 24"/>
              <p:cNvCxnSpPr>
                <a:stCxn id="19" idx="2"/>
                <a:endCxn id="22" idx="0"/>
              </p:cNvCxnSpPr>
              <p:nvPr/>
            </p:nvCxnSpPr>
            <p:spPr>
              <a:xfrm>
                <a:off x="4683081" y="3717032"/>
                <a:ext cx="0" cy="576064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爆炸形 1 25"/>
              <p:cNvSpPr/>
              <p:nvPr/>
            </p:nvSpPr>
            <p:spPr>
              <a:xfrm>
                <a:off x="3210961" y="1709066"/>
                <a:ext cx="2943381" cy="1442424"/>
              </a:xfrm>
              <a:prstGeom prst="irregularSeal1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/>
                  <a:t>精神活性物质</a:t>
                </a:r>
                <a:endParaRPr lang="zh-CN" altLang="en-US" b="1" dirty="0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5638800" y="3356992"/>
                <a:ext cx="1813520" cy="0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 flipH="1" flipV="1">
                <a:off x="5638800" y="3501008"/>
                <a:ext cx="1813520" cy="15706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29" name="Text Box 12"/>
              <p:cNvSpPr txBox="1">
                <a:spLocks noChangeArrowheads="1"/>
              </p:cNvSpPr>
              <p:nvPr/>
            </p:nvSpPr>
            <p:spPr bwMode="auto">
              <a:xfrm>
                <a:off x="2555776" y="3055215"/>
                <a:ext cx="983613" cy="287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bIns="0"/>
              <a:lstStyle/>
              <a:p>
                <a:pPr algn="ctr"/>
                <a:r>
                  <a:rPr lang="zh-CN" altLang="en-US" sz="1400" b="1" dirty="0" smtClean="0">
                    <a:latin typeface="Times New Roman" pitchFamily="18" charset="0"/>
                    <a:ea typeface="宋体" pitchFamily="2" charset="-122"/>
                  </a:rPr>
                  <a:t>改变</a:t>
                </a:r>
                <a:endParaRPr lang="zh-CN" altLang="en-US" sz="2400" b="1" dirty="0">
                  <a:ea typeface="宋体" pitchFamily="2" charset="-122"/>
                </a:endParaRPr>
              </a:p>
            </p:txBody>
          </p:sp>
          <p:sp>
            <p:nvSpPr>
              <p:cNvPr id="30" name="Text Box 13"/>
              <p:cNvSpPr txBox="1">
                <a:spLocks noChangeArrowheads="1"/>
              </p:cNvSpPr>
              <p:nvPr/>
            </p:nvSpPr>
            <p:spPr bwMode="auto">
              <a:xfrm>
                <a:off x="2555776" y="3516714"/>
                <a:ext cx="983613" cy="272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bIns="0"/>
              <a:lstStyle/>
              <a:p>
                <a:pPr algn="ctr"/>
                <a:r>
                  <a:rPr lang="zh-CN" altLang="en-US" sz="1400" b="1" dirty="0" smtClean="0">
                    <a:latin typeface="Times New Roman" pitchFamily="18" charset="0"/>
                    <a:ea typeface="宋体" pitchFamily="2" charset="-122"/>
                  </a:rPr>
                  <a:t>导致</a:t>
                </a:r>
                <a:endParaRPr lang="zh-CN" altLang="en-US" sz="2400" b="1" dirty="0">
                  <a:ea typeface="宋体" pitchFamily="2" charset="-122"/>
                </a:endParaRPr>
              </a:p>
            </p:txBody>
          </p:sp>
          <p:grpSp>
            <p:nvGrpSpPr>
              <p:cNvPr id="31" name="组合 60"/>
              <p:cNvGrpSpPr/>
              <p:nvPr/>
            </p:nvGrpSpPr>
            <p:grpSpPr>
              <a:xfrm>
                <a:off x="1475656" y="3773334"/>
                <a:ext cx="2703369" cy="1680723"/>
                <a:chOff x="1475656" y="3773334"/>
                <a:chExt cx="2703369" cy="1680723"/>
              </a:xfrm>
            </p:grpSpPr>
            <p:cxnSp>
              <p:nvCxnSpPr>
                <p:cNvPr id="40" name="直接连接符 39"/>
                <p:cNvCxnSpPr/>
                <p:nvPr/>
              </p:nvCxnSpPr>
              <p:spPr>
                <a:xfrm>
                  <a:off x="1475656" y="5438351"/>
                  <a:ext cx="1080120" cy="15706"/>
                </a:xfrm>
                <a:prstGeom prst="line">
                  <a:avLst/>
                </a:prstGeom>
                <a:ln w="381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接连接符 40"/>
                <p:cNvCxnSpPr/>
                <p:nvPr/>
              </p:nvCxnSpPr>
              <p:spPr>
                <a:xfrm flipV="1">
                  <a:off x="1475656" y="3991319"/>
                  <a:ext cx="0" cy="1447032"/>
                </a:xfrm>
                <a:prstGeom prst="line">
                  <a:avLst/>
                </a:prstGeom>
                <a:ln w="381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/>
                <p:nvPr/>
              </p:nvCxnSpPr>
              <p:spPr>
                <a:xfrm>
                  <a:off x="1475656" y="3991319"/>
                  <a:ext cx="2703369" cy="0"/>
                </a:xfrm>
                <a:prstGeom prst="line">
                  <a:avLst/>
                </a:prstGeom>
                <a:ln w="381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箭头连接符 42"/>
                <p:cNvCxnSpPr/>
                <p:nvPr/>
              </p:nvCxnSpPr>
              <p:spPr>
                <a:xfrm flipV="1">
                  <a:off x="4179025" y="3773334"/>
                  <a:ext cx="0" cy="217985"/>
                </a:xfrm>
                <a:prstGeom prst="straightConnector1">
                  <a:avLst/>
                </a:prstGeom>
                <a:ln w="38100"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直接连接符 31"/>
              <p:cNvCxnSpPr/>
              <p:nvPr/>
            </p:nvCxnSpPr>
            <p:spPr>
              <a:xfrm>
                <a:off x="7236296" y="5454057"/>
                <a:ext cx="1081526" cy="0"/>
              </a:xfrm>
              <a:prstGeom prst="line">
                <a:avLst/>
              </a:prstGeom>
              <a:ln w="381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V="1">
                <a:off x="8316416" y="4005065"/>
                <a:ext cx="0" cy="1448993"/>
              </a:xfrm>
              <a:prstGeom prst="line">
                <a:avLst/>
              </a:prstGeom>
              <a:ln w="381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5213711" y="4005065"/>
                <a:ext cx="3102705" cy="0"/>
              </a:xfrm>
              <a:prstGeom prst="line">
                <a:avLst/>
              </a:prstGeom>
              <a:ln w="3810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箭头连接符 34"/>
              <p:cNvCxnSpPr/>
              <p:nvPr/>
            </p:nvCxnSpPr>
            <p:spPr>
              <a:xfrm flipV="1">
                <a:off x="5213711" y="3717032"/>
                <a:ext cx="4547" cy="276374"/>
              </a:xfrm>
              <a:prstGeom prst="straightConnector1">
                <a:avLst/>
              </a:prstGeom>
              <a:ln w="38100"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 Box 12"/>
              <p:cNvSpPr txBox="1">
                <a:spLocks noChangeArrowheads="1"/>
              </p:cNvSpPr>
              <p:nvPr/>
            </p:nvSpPr>
            <p:spPr bwMode="auto">
              <a:xfrm>
                <a:off x="2868307" y="4221872"/>
                <a:ext cx="983613" cy="287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bIns="0"/>
              <a:lstStyle/>
              <a:p>
                <a:pPr algn="ctr"/>
                <a:r>
                  <a:rPr lang="zh-CN" altLang="en-US" sz="1100" b="1" dirty="0" smtClean="0">
                    <a:latin typeface="Times New Roman" pitchFamily="18" charset="0"/>
                    <a:ea typeface="宋体" pitchFamily="2" charset="-122"/>
                  </a:rPr>
                  <a:t>停止服用</a:t>
                </a:r>
                <a:endParaRPr lang="zh-CN" altLang="en-US" sz="1100" b="1" dirty="0">
                  <a:ea typeface="宋体" pitchFamily="2" charset="-122"/>
                </a:endParaRPr>
              </a:p>
            </p:txBody>
          </p: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8002564" y="4096065"/>
                <a:ext cx="241844" cy="113313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lIns="0" tIns="0" rIns="0" bIns="0"/>
              <a:lstStyle/>
              <a:p>
                <a:pPr algn="ctr"/>
                <a:r>
                  <a:rPr lang="zh-CN" altLang="en-US" sz="1400" b="1" dirty="0" smtClean="0">
                    <a:ea typeface="宋体" pitchFamily="2" charset="-122"/>
                  </a:rPr>
                  <a:t>加大剂量</a:t>
                </a:r>
                <a:endParaRPr lang="zh-CN" altLang="en-US" sz="1400" b="1" dirty="0">
                  <a:ea typeface="宋体" pitchFamily="2" charset="-122"/>
                </a:endParaRPr>
              </a:p>
            </p:txBody>
          </p:sp>
          <p:cxnSp>
            <p:nvCxnSpPr>
              <p:cNvPr id="38" name="肘形连接符 40"/>
              <p:cNvCxnSpPr/>
              <p:nvPr/>
            </p:nvCxnSpPr>
            <p:spPr>
              <a:xfrm>
                <a:off x="5610748" y="4515209"/>
                <a:ext cx="746879" cy="685717"/>
              </a:xfrm>
              <a:prstGeom prst="bentConnector2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 Box 12"/>
              <p:cNvSpPr txBox="1">
                <a:spLocks noChangeArrowheads="1"/>
              </p:cNvSpPr>
              <p:nvPr/>
            </p:nvSpPr>
            <p:spPr bwMode="auto">
              <a:xfrm>
                <a:off x="5460595" y="4221088"/>
                <a:ext cx="983613" cy="287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bIns="0"/>
              <a:lstStyle/>
              <a:p>
                <a:pPr algn="ctr"/>
                <a:r>
                  <a:rPr lang="zh-CN" altLang="en-US" sz="1100" b="1" dirty="0">
                    <a:latin typeface="Times New Roman" pitchFamily="18" charset="0"/>
                    <a:ea typeface="宋体" pitchFamily="2" charset="-122"/>
                  </a:rPr>
                  <a:t>持续</a:t>
                </a:r>
                <a:r>
                  <a:rPr lang="zh-CN" altLang="en-US" sz="1100" b="1" dirty="0" smtClean="0">
                    <a:latin typeface="Times New Roman" pitchFamily="18" charset="0"/>
                    <a:ea typeface="宋体" pitchFamily="2" charset="-122"/>
                  </a:rPr>
                  <a:t>服用</a:t>
                </a:r>
                <a:endParaRPr lang="zh-CN" altLang="en-US" sz="1100" b="1" dirty="0">
                  <a:ea typeface="宋体" pitchFamily="2" charset="-122"/>
                </a:endParaRPr>
              </a:p>
            </p:txBody>
          </p:sp>
        </p:grpSp>
        <p:cxnSp>
          <p:nvCxnSpPr>
            <p:cNvPr id="8" name="直接连接符 7"/>
            <p:cNvCxnSpPr>
              <a:endCxn id="22" idx="1"/>
            </p:cNvCxnSpPr>
            <p:nvPr/>
          </p:nvCxnSpPr>
          <p:spPr>
            <a:xfrm>
              <a:off x="2915818" y="4515209"/>
              <a:ext cx="864094" cy="78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2915818" y="4515993"/>
              <a:ext cx="0" cy="713207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物质滥用的临床表现</a:t>
            </a:r>
            <a:endParaRPr lang="en-US" dirty="0" smtClean="0"/>
          </a:p>
          <a:p>
            <a:pPr lvl="2"/>
            <a:r>
              <a:rPr dirty="0" smtClean="0"/>
              <a:t>酒精滥用</a:t>
            </a:r>
            <a:endParaRPr lang="en-US" altLang="zh-CN" dirty="0"/>
          </a:p>
          <a:p>
            <a:pPr lvl="3"/>
            <a:r>
              <a:rPr dirty="0"/>
              <a:t>重度饮酒者</a:t>
            </a:r>
            <a:endParaRPr lang="en-US" altLang="zh-CN" dirty="0"/>
          </a:p>
          <a:p>
            <a:pPr lvl="4"/>
            <a:r>
              <a:rPr dirty="0"/>
              <a:t>每次饮酒都在</a:t>
            </a:r>
            <a:r>
              <a:rPr lang="en-US" altLang="zh-CN" dirty="0"/>
              <a:t>5</a:t>
            </a:r>
            <a:r>
              <a:rPr dirty="0"/>
              <a:t>杯以上，每个月有</a:t>
            </a:r>
            <a:r>
              <a:rPr lang="en-US" altLang="zh-CN" dirty="0"/>
              <a:t>5</a:t>
            </a:r>
            <a:r>
              <a:rPr dirty="0"/>
              <a:t>～</a:t>
            </a:r>
            <a:r>
              <a:rPr lang="en-US" altLang="zh-CN" dirty="0"/>
              <a:t>6</a:t>
            </a:r>
            <a:r>
              <a:rPr dirty="0" smtClean="0"/>
              <a:t>天</a:t>
            </a:r>
            <a:endParaRPr lang="en-US" altLang="zh-CN" dirty="0"/>
          </a:p>
          <a:p>
            <a:pPr lvl="3"/>
            <a:r>
              <a:rPr dirty="0"/>
              <a:t>酒精滥用与问题饮酒者</a:t>
            </a:r>
            <a:endParaRPr lang="en-US" altLang="zh-CN" dirty="0"/>
          </a:p>
          <a:p>
            <a:pPr lvl="4"/>
            <a:r>
              <a:rPr dirty="0"/>
              <a:t>对酒精产生了心理依赖，并危害到其社会生活和工作</a:t>
            </a:r>
            <a:endParaRPr lang="en-US" altLang="zh-CN" dirty="0"/>
          </a:p>
          <a:p>
            <a:pPr lvl="3"/>
            <a:r>
              <a:rPr dirty="0"/>
              <a:t>酗酒者</a:t>
            </a:r>
            <a:endParaRPr lang="en-US" altLang="zh-CN" dirty="0"/>
          </a:p>
          <a:p>
            <a:pPr lvl="4"/>
            <a:r>
              <a:rPr dirty="0" smtClean="0"/>
              <a:t>对酒精形成了躯体依赖或成瘾</a:t>
            </a:r>
            <a:endParaRPr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6" name="Picture 2" descr="http://img1.imgtn.bdimg.com/it/u=1646702834,1736953883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214422"/>
            <a:ext cx="2808312" cy="1872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物质滥用的临床表现</a:t>
            </a:r>
            <a:endParaRPr lang="en-US" dirty="0" smtClean="0"/>
          </a:p>
          <a:p>
            <a:pPr lvl="2"/>
            <a:r>
              <a:rPr dirty="0" smtClean="0"/>
              <a:t>酒精滥用的危害</a:t>
            </a:r>
            <a:endParaRPr dirty="0"/>
          </a:p>
          <a:p>
            <a:pPr lvl="3"/>
            <a:r>
              <a:rPr dirty="0" smtClean="0"/>
              <a:t>韦尼克脑病</a:t>
            </a:r>
            <a:r>
              <a:rPr lang="en-US" altLang="zh-CN" dirty="0"/>
              <a:t>(</a:t>
            </a:r>
            <a:r>
              <a:rPr lang="en-US" altLang="zh-CN" dirty="0" err="1"/>
              <a:t>Wernicke</a:t>
            </a:r>
            <a:r>
              <a:rPr lang="en-US" altLang="zh-CN" dirty="0"/>
              <a:t> encephalopathy)</a:t>
            </a:r>
          </a:p>
          <a:p>
            <a:pPr lvl="4"/>
            <a:r>
              <a:rPr dirty="0"/>
              <a:t>眼肌麻痹、共济失调和明显意识障碍三联征</a:t>
            </a:r>
            <a:endParaRPr lang="en-US" altLang="zh-CN" dirty="0"/>
          </a:p>
          <a:p>
            <a:pPr lvl="4"/>
            <a:r>
              <a:rPr dirty="0"/>
              <a:t>定向障碍、记忆障碍、震颤谵妄等</a:t>
            </a:r>
            <a:endParaRPr lang="en-US" altLang="zh-CN" dirty="0"/>
          </a:p>
          <a:p>
            <a:pPr lvl="3"/>
            <a:r>
              <a:rPr dirty="0"/>
              <a:t>科萨柯夫综合征（</a:t>
            </a:r>
            <a:r>
              <a:rPr lang="en-US" altLang="zh-CN" dirty="0" err="1"/>
              <a:t>Korsakoff</a:t>
            </a:r>
            <a:r>
              <a:rPr lang="en-US" altLang="zh-CN" dirty="0"/>
              <a:t> psychosis</a:t>
            </a:r>
            <a:r>
              <a:rPr dirty="0"/>
              <a:t>）</a:t>
            </a:r>
            <a:endParaRPr lang="en-US" altLang="zh-CN" dirty="0"/>
          </a:p>
          <a:p>
            <a:pPr lvl="4"/>
            <a:r>
              <a:rPr dirty="0"/>
              <a:t>主要表现为近记忆缺损、虚构、</a:t>
            </a:r>
            <a:r>
              <a:rPr dirty="0" smtClean="0"/>
              <a:t>定向障碍</a:t>
            </a:r>
            <a:endParaRPr lang="en-US" altLang="zh-CN" dirty="0"/>
          </a:p>
          <a:p>
            <a:pPr lvl="3"/>
            <a:r>
              <a:rPr dirty="0"/>
              <a:t>酒精性痴呆（</a:t>
            </a:r>
            <a:r>
              <a:rPr lang="en-US" altLang="zh-CN" dirty="0"/>
              <a:t>alcoholic dementia</a:t>
            </a:r>
            <a:r>
              <a:rPr dirty="0"/>
              <a:t>）</a:t>
            </a:r>
            <a:endParaRPr lang="en-US" altLang="zh-CN" dirty="0"/>
          </a:p>
          <a:p>
            <a:pPr lvl="4"/>
            <a:r>
              <a:rPr dirty="0"/>
              <a:t>不可逆的大脑皮层功能受损：</a:t>
            </a:r>
            <a:r>
              <a:rPr dirty="0" smtClean="0"/>
              <a:t>持续性认知功能减退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物质滥用的临床表现</a:t>
            </a:r>
            <a:endParaRPr lang="en-US" dirty="0" smtClean="0"/>
          </a:p>
          <a:p>
            <a:pPr lvl="2"/>
            <a:r>
              <a:rPr dirty="0" smtClean="0"/>
              <a:t>酒精滥用的戒断反应</a:t>
            </a:r>
            <a:endParaRPr lang="en-US" dirty="0" smtClean="0"/>
          </a:p>
          <a:p>
            <a:pPr lvl="3"/>
            <a:r>
              <a:rPr sz="2800" dirty="0" smtClean="0"/>
              <a:t>单纯戒断反应</a:t>
            </a:r>
            <a:endParaRPr lang="en-US" sz="2800" dirty="0" smtClean="0"/>
          </a:p>
          <a:p>
            <a:pPr lvl="4"/>
            <a:r>
              <a:rPr sz="2200" dirty="0"/>
              <a:t>手、舌或眼睑震颤</a:t>
            </a:r>
          </a:p>
          <a:p>
            <a:pPr lvl="4"/>
            <a:r>
              <a:rPr sz="2200" dirty="0"/>
              <a:t>恶心呕吐、头痛、焦虑</a:t>
            </a:r>
          </a:p>
          <a:p>
            <a:pPr lvl="4"/>
            <a:r>
              <a:rPr sz="2200" dirty="0"/>
              <a:t>出汗、心跳加快、</a:t>
            </a:r>
            <a:r>
              <a:rPr sz="2200" dirty="0" smtClean="0"/>
              <a:t>血压增高等</a:t>
            </a:r>
            <a:endParaRPr lang="en-US" sz="2200" dirty="0" smtClean="0"/>
          </a:p>
          <a:p>
            <a:pPr lvl="3"/>
            <a:r>
              <a:rPr sz="2800" dirty="0" smtClean="0"/>
              <a:t>癫痫样发作</a:t>
            </a:r>
            <a:endParaRPr lang="en-US" sz="2800" dirty="0" smtClean="0"/>
          </a:p>
          <a:p>
            <a:pPr lvl="4"/>
            <a:r>
              <a:rPr dirty="0" smtClean="0"/>
              <a:t>停止饮酒</a:t>
            </a:r>
            <a:r>
              <a:rPr lang="en-US" altLang="zh-CN" dirty="0" smtClean="0"/>
              <a:t>&gt;48h</a:t>
            </a:r>
            <a:r>
              <a:rPr dirty="0" smtClean="0"/>
              <a:t>，痉挛大发作；</a:t>
            </a:r>
            <a:endParaRPr lang="en-US" dirty="0" smtClean="0"/>
          </a:p>
          <a:p>
            <a:pPr lvl="3"/>
            <a:r>
              <a:rPr sz="2800" dirty="0" smtClean="0"/>
              <a:t>震颤谵妄</a:t>
            </a:r>
            <a:endParaRPr lang="en-US" sz="2800" dirty="0" smtClean="0"/>
          </a:p>
          <a:p>
            <a:pPr lvl="4"/>
            <a:r>
              <a:rPr dirty="0" smtClean="0"/>
              <a:t>突然断酒</a:t>
            </a:r>
            <a:r>
              <a:rPr lang="en-US" altLang="zh-CN" dirty="0" smtClean="0"/>
              <a:t>48h</a:t>
            </a:r>
            <a:r>
              <a:rPr dirty="0" smtClean="0"/>
              <a:t>后，出现意识模糊、知觉异常等</a:t>
            </a:r>
            <a:endParaRPr dirty="0"/>
          </a:p>
          <a:p>
            <a:pPr lvl="3">
              <a:buNone/>
            </a:pPr>
            <a:endParaRPr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6" name="Picture 23" descr="W020071205751254069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500174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物质滥用的临床表现</a:t>
            </a:r>
          </a:p>
          <a:p>
            <a:pPr lvl="2"/>
            <a:r>
              <a:rPr dirty="0" smtClean="0"/>
              <a:t>烟草滥用</a:t>
            </a:r>
            <a:endParaRPr lang="en-US" dirty="0" smtClean="0"/>
          </a:p>
          <a:p>
            <a:pPr lvl="3"/>
            <a:r>
              <a:rPr dirty="0" smtClean="0"/>
              <a:t>有害物质：气相 </a:t>
            </a:r>
            <a:r>
              <a:rPr lang="en-US" altLang="zh-CN" dirty="0"/>
              <a:t>+ </a:t>
            </a:r>
            <a:r>
              <a:rPr dirty="0" smtClean="0"/>
              <a:t>粒相</a:t>
            </a:r>
            <a:endParaRPr lang="en-US" dirty="0" smtClean="0"/>
          </a:p>
          <a:p>
            <a:pPr lvl="3"/>
            <a:r>
              <a:rPr dirty="0"/>
              <a:t>依赖性成分：尼古丁</a:t>
            </a:r>
            <a:endParaRPr lang="en-US" dirty="0"/>
          </a:p>
          <a:p>
            <a:pPr lvl="3"/>
            <a:r>
              <a:rPr lang="zh-CN" altLang="en-US" dirty="0" smtClean="0"/>
              <a:t>戒断反应：</a:t>
            </a:r>
            <a:r>
              <a:rPr dirty="0" smtClean="0"/>
              <a:t>唾液分泌增加</a:t>
            </a:r>
            <a:r>
              <a:rPr dirty="0"/>
              <a:t>、头痛、失眠、易激惹等</a:t>
            </a:r>
          </a:p>
          <a:p>
            <a:pPr lvl="3"/>
            <a:endParaRPr lang="en-US" altLang="zh-CN" dirty="0"/>
          </a:p>
          <a:p>
            <a:pPr lvl="3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6" name="Picture 14" descr="http://img2.imgtn.bdimg.com/it/u=1454459869,303120286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572008"/>
            <a:ext cx="3357586" cy="1666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物质滥用的临床表现</a:t>
            </a:r>
          </a:p>
          <a:p>
            <a:pPr lvl="2"/>
            <a:r>
              <a:rPr dirty="0" smtClean="0"/>
              <a:t>阿片类药物滥用</a:t>
            </a:r>
            <a:endParaRPr lang="en-US" dirty="0" smtClean="0"/>
          </a:p>
          <a:p>
            <a:pPr lvl="3"/>
            <a:r>
              <a:rPr sz="2400" dirty="0" smtClean="0"/>
              <a:t>药物举例</a:t>
            </a:r>
            <a:endParaRPr lang="en-US" sz="2400" dirty="0" smtClean="0"/>
          </a:p>
          <a:p>
            <a:pPr lvl="4"/>
            <a:r>
              <a:rPr dirty="0" smtClean="0"/>
              <a:t>吗啡、可待因、海洛因、派替啶、美沙酮等</a:t>
            </a:r>
            <a:endParaRPr lang="en-US" dirty="0" smtClean="0"/>
          </a:p>
          <a:p>
            <a:pPr lvl="3"/>
            <a:r>
              <a:rPr lang="zh-CN" altLang="en-US" sz="2400" dirty="0" smtClean="0"/>
              <a:t>给药途径：</a:t>
            </a:r>
            <a:endParaRPr lang="en-US" altLang="zh-CN" sz="2400" dirty="0" smtClean="0"/>
          </a:p>
          <a:p>
            <a:pPr lvl="4"/>
            <a:r>
              <a:rPr dirty="0" smtClean="0"/>
              <a:t>口服、注射或吸入</a:t>
            </a:r>
            <a:endParaRPr lang="en-US" altLang="zh-CN" dirty="0" smtClean="0"/>
          </a:p>
          <a:p>
            <a:pPr lvl="3"/>
            <a:r>
              <a:rPr lang="zh-CN" altLang="en-US" sz="2400" dirty="0" smtClean="0"/>
              <a:t>药物作用：</a:t>
            </a:r>
            <a:endParaRPr lang="en-US" altLang="zh-CN" sz="2400" dirty="0" smtClean="0"/>
          </a:p>
          <a:p>
            <a:pPr lvl="4"/>
            <a:r>
              <a:rPr dirty="0" smtClean="0"/>
              <a:t>强烈的快感、镇痛</a:t>
            </a:r>
            <a:r>
              <a:rPr dirty="0"/>
              <a:t>、镇静</a:t>
            </a:r>
            <a:endParaRPr lang="en-US" altLang="zh-CN" dirty="0"/>
          </a:p>
          <a:p>
            <a:pPr lvl="4"/>
            <a:r>
              <a:rPr dirty="0"/>
              <a:t>抑制呼吸中枢</a:t>
            </a:r>
            <a:r>
              <a:rPr dirty="0" smtClean="0"/>
              <a:t>、咳嗽中枢、胃肠蠕动</a:t>
            </a:r>
            <a:endParaRPr lang="en-US" altLang="zh-CN" dirty="0"/>
          </a:p>
          <a:p>
            <a:pPr lvl="4"/>
            <a:r>
              <a:rPr dirty="0" smtClean="0"/>
              <a:t>兴奋呕吐中枢、缩瞳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Pages>0</Pages>
  <Words>824</Words>
  <Characters>0</Characters>
  <Application>Microsoft Office PowerPoint</Application>
  <DocSecurity>0</DocSecurity>
  <PresentationFormat>全屏显示(4:3)</PresentationFormat>
  <Lines>0</Lines>
  <Paragraphs>202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课件模板</vt:lpstr>
      <vt:lpstr>第十八节   物质滥用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261</cp:revision>
  <cp:lastPrinted>1899-12-30T00:00:00Z</cp:lastPrinted>
  <dcterms:created xsi:type="dcterms:W3CDTF">2008-12-16T07:41:38Z</dcterms:created>
  <dcterms:modified xsi:type="dcterms:W3CDTF">2015-12-11T08:48:12Z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